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9" r:id="rId9"/>
    <p:sldId id="263" r:id="rId10"/>
    <p:sldId id="264" r:id="rId11"/>
    <p:sldId id="265" r:id="rId12"/>
    <p:sldId id="266" r:id="rId13"/>
    <p:sldId id="267" r:id="rId14"/>
    <p:sldId id="288" r:id="rId15"/>
    <p:sldId id="268" r:id="rId16"/>
    <p:sldId id="269" r:id="rId17"/>
    <p:sldId id="270" r:id="rId18"/>
    <p:sldId id="271" r:id="rId19"/>
    <p:sldId id="286" r:id="rId20"/>
    <p:sldId id="272" r:id="rId21"/>
    <p:sldId id="273" r:id="rId22"/>
    <p:sldId id="274" r:id="rId23"/>
    <p:sldId id="275" r:id="rId24"/>
    <p:sldId id="276" r:id="rId25"/>
    <p:sldId id="277" r:id="rId26"/>
    <p:sldId id="290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626FC-0BDF-404E-B2BB-267B17E6D9D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37218-0335-4556-8C1A-C884158C7A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smtClean="0"/>
              <a:t>Cheating in Online Student Assessment: Beyond Plagiarism, </a:t>
            </a:r>
            <a:r>
              <a:rPr lang="en-US" i="1" smtClean="0"/>
              <a:t>Neil C. Rowe  2004</a:t>
            </a: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0B27BB-780B-42D0-9D92-5DC61367D249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155F-98F8-428E-B6DF-6E86BC172E2F}" type="datetime1">
              <a:rPr lang="en-US" smtClean="0"/>
              <a:t>3/28/2018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073E-1BCE-4889-9AE9-266E433D30B3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128D-DCB1-4FF2-9FB0-9D351CDF7C51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FFC5-077C-4B72-8297-219DC1983A25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7689-222E-47E4-A9E4-E7FA8959FFCF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BD3C-8485-4A89-AA66-4314A8D07BAD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39EE-60F2-4EE5-A6B4-C7C93FDDA102}" type="datetime1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1BDD-F1DB-4C99-8CDC-C40D5DEAE948}" type="datetime1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51CB-C5EA-41CB-A609-68A8A13E5626}" type="datetime1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BC8C-E70B-4581-8123-4EBEFDD16563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25F4-321D-40D4-979D-3494279F14DD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688A2F-6A49-468F-B64D-8B7750FBFB0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37C952-9282-4499-AD0A-086D47C0254A}" type="datetime1">
              <a:rPr lang="en-US" smtClean="0"/>
              <a:t>3/28/2018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688A2F-6A49-468F-B64D-8B7750FBFB0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22375"/>
          </a:xfrm>
        </p:spPr>
        <p:txBody>
          <a:bodyPr/>
          <a:lstStyle/>
          <a:p>
            <a:r>
              <a:rPr lang="en-US" b="1" dirty="0" smtClean="0"/>
              <a:t>Professional Ethics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54696" cy="1475936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Prof. Dr. </a:t>
            </a:r>
            <a:r>
              <a:rPr lang="en-US" b="1" dirty="0" err="1" smtClean="0">
                <a:solidFill>
                  <a:schemeClr val="tx1"/>
                </a:solidFill>
              </a:rPr>
              <a:t>Mirza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</a:t>
            </a:r>
            <a:r>
              <a:rPr lang="en-US" b="1" dirty="0" err="1" smtClean="0">
                <a:solidFill>
                  <a:schemeClr val="tx1"/>
                </a:solidFill>
              </a:rPr>
              <a:t>ahanzaib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9EF1-0A1A-4B8A-BA65-4000B37688FC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Branches of Ethics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Applied Ethics</a:t>
            </a:r>
            <a:r>
              <a:rPr lang="en-US" sz="2800" dirty="0" smtClean="0"/>
              <a:t>: It consists of moral issues which varies from </a:t>
            </a:r>
            <a:r>
              <a:rPr lang="en-US" sz="2800" i="1" dirty="0" smtClean="0">
                <a:solidFill>
                  <a:srgbClr val="FF0000"/>
                </a:solidFill>
              </a:rPr>
              <a:t>time to time and society to society</a:t>
            </a:r>
          </a:p>
          <a:p>
            <a:r>
              <a:rPr lang="en-US" sz="2800" b="1" dirty="0" smtClean="0"/>
              <a:t>Normative Ethics</a:t>
            </a:r>
            <a:r>
              <a:rPr lang="en-US" sz="2800" dirty="0" smtClean="0"/>
              <a:t>: It is test for reasonable behavior. For example: world is like a mirror, ‘</a:t>
            </a:r>
            <a:r>
              <a:rPr lang="en-US" sz="2800" i="1" dirty="0" smtClean="0">
                <a:solidFill>
                  <a:srgbClr val="FF0000"/>
                </a:solidFill>
              </a:rPr>
              <a:t>do good and good will come back to you</a:t>
            </a:r>
            <a:r>
              <a:rPr lang="en-US" sz="2800" dirty="0" smtClean="0"/>
              <a:t>’</a:t>
            </a:r>
          </a:p>
          <a:p>
            <a:r>
              <a:rPr lang="en-US" sz="2800" b="1" dirty="0" smtClean="0"/>
              <a:t>Meta Ethics</a:t>
            </a:r>
            <a:r>
              <a:rPr lang="en-US" sz="2800" dirty="0" smtClean="0"/>
              <a:t>: it is analytical ethics, what is ethical, ‘</a:t>
            </a:r>
            <a:r>
              <a:rPr lang="en-US" sz="2800" i="1" dirty="0" smtClean="0">
                <a:solidFill>
                  <a:srgbClr val="FF0000"/>
                </a:solidFill>
              </a:rPr>
              <a:t>good or </a:t>
            </a:r>
            <a:r>
              <a:rPr lang="en-US" sz="2800" dirty="0" smtClean="0">
                <a:solidFill>
                  <a:srgbClr val="FF0000"/>
                </a:solidFill>
              </a:rPr>
              <a:t>bad</a:t>
            </a:r>
            <a:r>
              <a:rPr lang="en-US" sz="2800" dirty="0" smtClean="0"/>
              <a:t>’</a:t>
            </a:r>
          </a:p>
          <a:p>
            <a:r>
              <a:rPr lang="en-US" sz="2800" b="1" dirty="0" smtClean="0"/>
              <a:t>Descriptive Ethics</a:t>
            </a:r>
            <a:r>
              <a:rPr lang="en-US" sz="2800" dirty="0" smtClean="0"/>
              <a:t>: Comparative ethics, this compares ethical systems from one to another, either from past or present or one to other society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EC6F-ED60-4386-98D2-9785B0EC0638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Ethics in human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906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Living a good life…..</a:t>
            </a:r>
          </a:p>
          <a:p>
            <a:r>
              <a:rPr lang="en-US" sz="3200" dirty="0" smtClean="0"/>
              <a:t>Fulfilling the rights and responsibilities of family, profession, social groups, citizenship and environment</a:t>
            </a:r>
          </a:p>
          <a:p>
            <a:r>
              <a:rPr lang="en-US" sz="3200" dirty="0" smtClean="0"/>
              <a:t>Understanding: </a:t>
            </a:r>
            <a:r>
              <a:rPr lang="en-US" sz="3200" i="1" dirty="0" smtClean="0"/>
              <a:t>Right or wrong</a:t>
            </a:r>
          </a:p>
          <a:p>
            <a:r>
              <a:rPr lang="en-US" sz="3200" dirty="0" smtClean="0"/>
              <a:t>Moral side of decision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F5CD-790E-4A4C-B7E3-6D1EAA3D21E9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School of Ethics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483076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Virtue of Ethics</a:t>
            </a:r>
            <a:r>
              <a:rPr lang="en-US" sz="3200" dirty="0" smtClean="0"/>
              <a:t>: Eric </a:t>
            </a:r>
            <a:r>
              <a:rPr lang="en-US" sz="3200" dirty="0" err="1" smtClean="0"/>
              <a:t>Tortal</a:t>
            </a:r>
            <a:r>
              <a:rPr lang="en-US" sz="3200" dirty="0"/>
              <a:t> </a:t>
            </a:r>
            <a:r>
              <a:rPr lang="en-US" sz="3200" dirty="0" smtClean="0"/>
              <a:t>work on benefits to </a:t>
            </a:r>
            <a:r>
              <a:rPr lang="en-US" sz="3200" dirty="0" smtClean="0">
                <a:solidFill>
                  <a:srgbClr val="FF0000"/>
                </a:solidFill>
              </a:rPr>
              <a:t>society/Justice</a:t>
            </a:r>
            <a:r>
              <a:rPr lang="en-US" sz="3200" dirty="0" smtClean="0"/>
              <a:t>/or any other </a:t>
            </a:r>
            <a:r>
              <a:rPr lang="en-US" sz="3200" dirty="0" smtClean="0">
                <a:solidFill>
                  <a:srgbClr val="FF0000"/>
                </a:solidFill>
              </a:rPr>
              <a:t>disposable benefits</a:t>
            </a:r>
          </a:p>
          <a:p>
            <a:r>
              <a:rPr lang="en-US" sz="3200" b="1" dirty="0" smtClean="0"/>
              <a:t>Duty Ethics</a:t>
            </a:r>
            <a:r>
              <a:rPr lang="en-US" sz="3200" dirty="0" smtClean="0"/>
              <a:t>: Deontology (Obligation or duty) or ‘</a:t>
            </a:r>
            <a:r>
              <a:rPr lang="en-US" sz="3200" i="1" dirty="0" smtClean="0">
                <a:solidFill>
                  <a:srgbClr val="FF0000"/>
                </a:solidFill>
              </a:rPr>
              <a:t>Duty always comes f</a:t>
            </a:r>
            <a:r>
              <a:rPr lang="en-US" sz="3200" i="1" dirty="0" smtClean="0"/>
              <a:t>irst</a:t>
            </a:r>
            <a:r>
              <a:rPr lang="en-US" sz="3200" dirty="0" smtClean="0"/>
              <a:t>’ and bindings of duty</a:t>
            </a:r>
          </a:p>
          <a:p>
            <a:r>
              <a:rPr lang="en-US" sz="3200" b="1" dirty="0" smtClean="0"/>
              <a:t>Utilitarianism</a:t>
            </a:r>
            <a:r>
              <a:rPr lang="en-US" sz="3200" dirty="0" smtClean="0"/>
              <a:t>: </a:t>
            </a:r>
            <a:r>
              <a:rPr lang="en-US" sz="3200" dirty="0"/>
              <a:t>is an ethical theory that states that the best action is the one that maximizes </a:t>
            </a:r>
            <a:r>
              <a:rPr lang="en-US" sz="3200" dirty="0" smtClean="0"/>
              <a:t>utility, Guiding principal is ‘</a:t>
            </a:r>
            <a:r>
              <a:rPr lang="en-US" sz="3200" i="1" dirty="0" smtClean="0">
                <a:solidFill>
                  <a:srgbClr val="FF0000"/>
                </a:solidFill>
              </a:rPr>
              <a:t>Happiness of more people</a:t>
            </a:r>
            <a:r>
              <a:rPr lang="en-US" sz="3200" dirty="0" smtClean="0"/>
              <a:t>’. </a:t>
            </a:r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CEEB-74B5-4EF4-9408-402ED7FDCA87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Human Values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/>
              <a:t>They are </a:t>
            </a:r>
            <a:r>
              <a:rPr lang="en-US" sz="3200" i="1" dirty="0" smtClean="0"/>
              <a:t>long lasting believes </a:t>
            </a:r>
            <a:r>
              <a:rPr lang="en-US" sz="3200" dirty="0" smtClean="0"/>
              <a:t>that influences our lives of working</a:t>
            </a:r>
          </a:p>
          <a:p>
            <a:pPr algn="just"/>
            <a:r>
              <a:rPr lang="en-US" sz="3200" dirty="0" smtClean="0"/>
              <a:t>They are important in decision  making </a:t>
            </a:r>
          </a:p>
          <a:p>
            <a:pPr algn="just"/>
            <a:r>
              <a:rPr lang="en-US" sz="3200" dirty="0" smtClean="0"/>
              <a:t>Human values differ from culture to culture and geography to geography</a:t>
            </a:r>
          </a:p>
          <a:p>
            <a:pPr algn="just"/>
            <a:r>
              <a:rPr lang="en-US" sz="3200" dirty="0" smtClean="0"/>
              <a:t>Core human Values are: </a:t>
            </a:r>
            <a:r>
              <a:rPr lang="en-US" sz="3200" b="1" dirty="0" smtClean="0"/>
              <a:t>Truth, Love, Peace, Non Violence, Righteous Conduct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5B5F0-9FBD-4EEB-A5EF-05B6B1E3530B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Professional Ethics (latest Concerns)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b="1" dirty="0" smtClean="0"/>
              <a:t>Whistle Blowing</a:t>
            </a:r>
            <a:r>
              <a:rPr lang="en-US" dirty="0" smtClean="0"/>
              <a:t>: Discloses the corruption in the institution or administration to public.</a:t>
            </a:r>
          </a:p>
          <a:p>
            <a:r>
              <a:rPr lang="en-US" dirty="0" smtClean="0"/>
              <a:t>Person who do this is, ‘</a:t>
            </a:r>
            <a:r>
              <a:rPr lang="en-US" b="1" dirty="0" smtClean="0">
                <a:solidFill>
                  <a:srgbClr val="FF0000"/>
                </a:solidFill>
              </a:rPr>
              <a:t>Whistle Blower</a:t>
            </a:r>
            <a:r>
              <a:rPr lang="en-US" dirty="0" smtClean="0"/>
              <a:t>’ </a:t>
            </a:r>
          </a:p>
          <a:p>
            <a:r>
              <a:rPr lang="en-US" dirty="0" smtClean="0"/>
              <a:t>It has two facet: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b="1" dirty="0" smtClean="0"/>
              <a:t>Ethical Part</a:t>
            </a:r>
            <a:r>
              <a:rPr lang="en-US" dirty="0" smtClean="0"/>
              <a:t>: Person did the right thing to disclose corruption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b="1" dirty="0" smtClean="0"/>
              <a:t>Unethical Part</a:t>
            </a:r>
            <a:r>
              <a:rPr lang="en-US" dirty="0" smtClean="0"/>
              <a:t>: Person shouldn’t publicly do it, it diminishes image of institution. Higher authorities be informed for such act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DFEC-E98F-479F-843C-A8706D7390CE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305800" cy="5668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Euthanasia</a:t>
            </a:r>
            <a:r>
              <a:rPr lang="en-US" sz="2800" dirty="0" smtClean="0"/>
              <a:t>: </a:t>
            </a:r>
            <a:r>
              <a:rPr lang="en-US" sz="2800" dirty="0"/>
              <a:t>is the practice of intentionally ending a life to relieve pain and </a:t>
            </a:r>
            <a:r>
              <a:rPr lang="en-US" sz="2800" dirty="0" smtClean="0"/>
              <a:t>suffering. ‘</a:t>
            </a:r>
            <a:r>
              <a:rPr lang="en-US" sz="2800" dirty="0" smtClean="0">
                <a:solidFill>
                  <a:srgbClr val="FF0000"/>
                </a:solidFill>
              </a:rPr>
              <a:t>A wish of death</a:t>
            </a:r>
            <a:r>
              <a:rPr lang="en-US" sz="2800" dirty="0" smtClean="0"/>
              <a:t>’. ‘</a:t>
            </a:r>
            <a:r>
              <a:rPr lang="en-US" sz="2800" dirty="0" smtClean="0">
                <a:solidFill>
                  <a:srgbClr val="FF0000"/>
                </a:solidFill>
              </a:rPr>
              <a:t>Genetically modified organism</a:t>
            </a:r>
            <a:r>
              <a:rPr lang="en-US" sz="2800" dirty="0" smtClean="0"/>
              <a:t>’, child designing (not natural process)</a:t>
            </a:r>
          </a:p>
          <a:p>
            <a:r>
              <a:rPr lang="en-US" sz="2800" b="1" dirty="0" smtClean="0"/>
              <a:t>Intellectual issues</a:t>
            </a:r>
            <a:r>
              <a:rPr lang="en-US" sz="2800" dirty="0" smtClean="0"/>
              <a:t>: 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b="1" dirty="0" smtClean="0"/>
              <a:t>Patents</a:t>
            </a:r>
            <a:r>
              <a:rPr lang="en-US" sz="2800" dirty="0" smtClean="0"/>
              <a:t>: Your name, other Property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b="1" dirty="0" smtClean="0"/>
              <a:t>Copyright</a:t>
            </a:r>
            <a:r>
              <a:rPr lang="en-US" sz="2800" dirty="0" smtClean="0"/>
              <a:t>: Your name, Your property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b="1" dirty="0" smtClean="0"/>
              <a:t>Plagiarism</a:t>
            </a:r>
            <a:r>
              <a:rPr lang="en-US" sz="2800" dirty="0" smtClean="0"/>
              <a:t>: Use of others writing, theft of scientific research</a:t>
            </a:r>
          </a:p>
          <a:p>
            <a:r>
              <a:rPr lang="en-US" sz="2800" b="1" dirty="0" smtClean="0"/>
              <a:t>Cyber criminally</a:t>
            </a:r>
            <a:r>
              <a:rPr lang="en-US" sz="2800" dirty="0" smtClean="0"/>
              <a:t>: Hacking of social media, email accounts, breach in privacy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46E9-26DF-4194-AA17-6EEF8F794D8C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Code of Ethics for Engineers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800" dirty="0" smtClean="0"/>
              <a:t>An engineer must have </a:t>
            </a:r>
            <a:r>
              <a:rPr lang="en-US" sz="2800" i="1" dirty="0" smtClean="0">
                <a:solidFill>
                  <a:srgbClr val="FF0000"/>
                </a:solidFill>
              </a:rPr>
              <a:t>loyalty and honesty </a:t>
            </a:r>
            <a:r>
              <a:rPr lang="en-US" sz="2800" dirty="0" smtClean="0"/>
              <a:t>to his occupation</a:t>
            </a:r>
          </a:p>
          <a:p>
            <a:r>
              <a:rPr lang="en-US" sz="2800" dirty="0" smtClean="0"/>
              <a:t>Engineer must make their activities in an integrated manner</a:t>
            </a:r>
          </a:p>
          <a:p>
            <a:r>
              <a:rPr lang="en-US" sz="2800" dirty="0" smtClean="0"/>
              <a:t>Engineer must make their projects based on the ‘</a:t>
            </a:r>
            <a:r>
              <a:rPr lang="en-US" sz="2800" i="1" dirty="0" smtClean="0">
                <a:solidFill>
                  <a:srgbClr val="FF0000"/>
                </a:solidFill>
              </a:rPr>
              <a:t>laws that governs u</a:t>
            </a:r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’</a:t>
            </a:r>
          </a:p>
          <a:p>
            <a:r>
              <a:rPr lang="en-US" sz="2800" dirty="0" smtClean="0"/>
              <a:t>Not ambitions to have more money making against ‘</a:t>
            </a:r>
            <a:r>
              <a:rPr lang="en-US" sz="2800" i="1" dirty="0" smtClean="0">
                <a:solidFill>
                  <a:srgbClr val="FF0000"/>
                </a:solidFill>
              </a:rPr>
              <a:t>values</a:t>
            </a:r>
            <a:r>
              <a:rPr lang="en-US" sz="2800" i="1" dirty="0" smtClean="0"/>
              <a:t>’</a:t>
            </a:r>
            <a:r>
              <a:rPr lang="en-US" sz="2800" dirty="0" smtClean="0"/>
              <a:t>. When one confronts this type, we can’t progress….</a:t>
            </a:r>
          </a:p>
          <a:p>
            <a:r>
              <a:rPr lang="en-US" sz="2800" dirty="0" smtClean="0"/>
              <a:t>Goal oriented as ‘</a:t>
            </a:r>
            <a:r>
              <a:rPr lang="en-US" sz="2800" i="1" dirty="0" smtClean="0">
                <a:solidFill>
                  <a:srgbClr val="FF0000"/>
                </a:solidFill>
              </a:rPr>
              <a:t>poor execution of project harms society</a:t>
            </a:r>
            <a:r>
              <a:rPr lang="en-US" sz="2800" dirty="0" smtClean="0"/>
              <a:t>’.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C58D-7597-425E-8A4B-93075B6794C9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Impediments to Responsible 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458200" cy="498316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Self Interest</a:t>
            </a:r>
            <a:r>
              <a:rPr lang="en-US" sz="3200" dirty="0" smtClean="0"/>
              <a:t>: An exclusive concern to satisfy one’s own interest ‘</a:t>
            </a:r>
            <a:r>
              <a:rPr lang="en-US" sz="3200" i="1" dirty="0" smtClean="0">
                <a:solidFill>
                  <a:srgbClr val="FF0000"/>
                </a:solidFill>
              </a:rPr>
              <a:t>hopes and ambition</a:t>
            </a:r>
            <a:r>
              <a:rPr lang="en-US" sz="3200" i="1" dirty="0" smtClean="0"/>
              <a:t>’</a:t>
            </a:r>
          </a:p>
          <a:p>
            <a:r>
              <a:rPr lang="en-US" sz="3200" b="1" dirty="0" smtClean="0"/>
              <a:t>Ego</a:t>
            </a:r>
            <a:r>
              <a:rPr lang="en-US" sz="3200" dirty="0" smtClean="0"/>
              <a:t>: Interpret situations from limited perspective, thus fail to understand things from ‘</a:t>
            </a:r>
            <a:r>
              <a:rPr lang="en-US" sz="3200" dirty="0" smtClean="0">
                <a:solidFill>
                  <a:srgbClr val="FF0000"/>
                </a:solidFill>
              </a:rPr>
              <a:t>other perspective</a:t>
            </a:r>
            <a:r>
              <a:rPr lang="en-US" sz="3200" dirty="0" smtClean="0"/>
              <a:t>’</a:t>
            </a:r>
          </a:p>
          <a:p>
            <a:r>
              <a:rPr lang="en-US" sz="3200" b="1" dirty="0" smtClean="0"/>
              <a:t>Ignorance</a:t>
            </a:r>
            <a:r>
              <a:rPr lang="en-US" sz="3200" dirty="0" smtClean="0"/>
              <a:t>: Turning away from the information to avoid dealing with the challenges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6A94-E1AC-4A31-B271-64818A0B37C7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Fea</a:t>
            </a:r>
            <a:r>
              <a:rPr lang="en-US" sz="3600" dirty="0" smtClean="0"/>
              <a:t>r: Create difficulties to rules the responsibilities</a:t>
            </a:r>
          </a:p>
          <a:p>
            <a:r>
              <a:rPr lang="en-US" sz="3600" b="1" dirty="0" smtClean="0"/>
              <a:t>Microscopic Vision</a:t>
            </a:r>
            <a:r>
              <a:rPr lang="en-US" sz="3600" dirty="0" smtClean="0"/>
              <a:t>: Highly accurate and precise but ‘</a:t>
            </a:r>
            <a:r>
              <a:rPr lang="en-US" sz="3600" i="1" dirty="0" smtClean="0">
                <a:solidFill>
                  <a:srgbClr val="FF0000"/>
                </a:solidFill>
              </a:rPr>
              <a:t>field of vision is greatly limited</a:t>
            </a:r>
            <a:r>
              <a:rPr lang="en-US" sz="3600" dirty="0" smtClean="0"/>
              <a:t>’</a:t>
            </a:r>
          </a:p>
          <a:p>
            <a:r>
              <a:rPr lang="en-US" sz="3600" b="1" dirty="0" smtClean="0"/>
              <a:t>Group thinking</a:t>
            </a:r>
            <a:r>
              <a:rPr lang="en-US" sz="3600" dirty="0" smtClean="0"/>
              <a:t>: Situation where a group come to agreement at the expense of critically thinking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D987-EDCA-4903-8A84-FD0E68C217F3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Ethics…Environmental Issues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3200" dirty="0" smtClean="0"/>
              <a:t>Advise corporations and government agencies about procedures for </a:t>
            </a:r>
            <a:r>
              <a:rPr lang="en-US" sz="3200" i="1" dirty="0" smtClean="0">
                <a:solidFill>
                  <a:srgbClr val="FF0000"/>
                </a:solidFill>
              </a:rPr>
              <a:t>cleaning up contaminated sites</a:t>
            </a:r>
          </a:p>
          <a:p>
            <a:r>
              <a:rPr lang="en-US" sz="3200" dirty="0" smtClean="0"/>
              <a:t>Analyze scientific data and do </a:t>
            </a:r>
            <a:r>
              <a:rPr lang="en-US" sz="3200" i="1" dirty="0" smtClean="0">
                <a:solidFill>
                  <a:srgbClr val="FF0000"/>
                </a:solidFill>
              </a:rPr>
              <a:t>quality</a:t>
            </a:r>
          </a:p>
          <a:p>
            <a:r>
              <a:rPr lang="en-US" sz="3200" dirty="0" smtClean="0"/>
              <a:t>Obtain, update and maintain plan, permits </a:t>
            </a:r>
            <a:r>
              <a:rPr lang="en-US" sz="3200" i="1" dirty="0" smtClean="0">
                <a:solidFill>
                  <a:srgbClr val="FF0000"/>
                </a:solidFill>
              </a:rPr>
              <a:t>standards and operation proced</a:t>
            </a:r>
            <a:r>
              <a:rPr lang="en-US" sz="3200" dirty="0" smtClean="0"/>
              <a:t>ures</a:t>
            </a:r>
          </a:p>
          <a:p>
            <a:r>
              <a:rPr lang="en-US" sz="3200" dirty="0" smtClean="0"/>
              <a:t>Communicate observations as well as suggestions to appropriate authorities</a:t>
            </a:r>
          </a:p>
          <a:p>
            <a:r>
              <a:rPr lang="en-US" sz="3200" dirty="0" smtClean="0"/>
              <a:t>Align facing ethical dilemmas and </a:t>
            </a:r>
            <a:r>
              <a:rPr lang="en-US" sz="3200" i="1" dirty="0" smtClean="0">
                <a:solidFill>
                  <a:srgbClr val="FF0000"/>
                </a:solidFill>
              </a:rPr>
              <a:t>conflicts</a:t>
            </a:r>
            <a:r>
              <a:rPr lang="en-US" sz="3200" dirty="0" smtClean="0"/>
              <a:t> in workplace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0BB5-534A-4CF8-8BBC-5E7185D30DC5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Ethics defined</a:t>
            </a:r>
          </a:p>
          <a:p>
            <a:r>
              <a:rPr lang="en-US" dirty="0" smtClean="0"/>
              <a:t>Relationship of Ethics</a:t>
            </a:r>
          </a:p>
          <a:p>
            <a:r>
              <a:rPr lang="en-US" dirty="0" smtClean="0"/>
              <a:t>Rules</a:t>
            </a:r>
          </a:p>
          <a:p>
            <a:r>
              <a:rPr lang="en-US" dirty="0" smtClean="0"/>
              <a:t>Ethics and social Norms</a:t>
            </a:r>
          </a:p>
          <a:p>
            <a:r>
              <a:rPr lang="en-US" dirty="0" smtClean="0"/>
              <a:t>Branches of Ethics</a:t>
            </a:r>
          </a:p>
          <a:p>
            <a:r>
              <a:rPr lang="en-US" dirty="0" smtClean="0"/>
              <a:t>Ethics in human life</a:t>
            </a:r>
          </a:p>
          <a:p>
            <a:r>
              <a:rPr lang="en-US" dirty="0" smtClean="0"/>
              <a:t>School of Ethics</a:t>
            </a:r>
          </a:p>
          <a:p>
            <a:r>
              <a:rPr lang="en-US" dirty="0" smtClean="0"/>
              <a:t>Human Values</a:t>
            </a:r>
          </a:p>
          <a:p>
            <a:r>
              <a:rPr lang="en-US" dirty="0" smtClean="0"/>
              <a:t>Professional Ethics </a:t>
            </a:r>
          </a:p>
          <a:p>
            <a:r>
              <a:rPr lang="en-US" dirty="0" smtClean="0"/>
              <a:t>Code of Ethics for Engineers</a:t>
            </a:r>
          </a:p>
          <a:p>
            <a:r>
              <a:rPr lang="en-US" dirty="0" smtClean="0"/>
              <a:t>Impediments to Responsible Actions</a:t>
            </a:r>
          </a:p>
          <a:p>
            <a:r>
              <a:rPr lang="en-US" dirty="0" smtClean="0"/>
              <a:t>Environmental Issues</a:t>
            </a:r>
          </a:p>
          <a:p>
            <a:r>
              <a:rPr lang="en-US" dirty="0" smtClean="0"/>
              <a:t>Students code of ethics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F37-A660-4B06-8BE8-E79DABD91A1C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/>
              <a:t>Students Have a Code of Ethics Too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362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en-US" sz="2800" dirty="0" smtClean="0"/>
              <a:t>The Policy </a:t>
            </a:r>
            <a:r>
              <a:rPr lang="en-US" sz="2800" dirty="0" smtClean="0"/>
              <a:t>requires that each </a:t>
            </a:r>
            <a:r>
              <a:rPr lang="en-US" sz="2800" dirty="0" smtClean="0"/>
              <a:t>student:</a:t>
            </a:r>
            <a:endParaRPr lang="en-US" sz="2800" i="1" dirty="0" smtClean="0"/>
          </a:p>
          <a:p>
            <a:pPr algn="just">
              <a:defRPr/>
            </a:pPr>
            <a:r>
              <a:rPr lang="en-US" sz="2800" dirty="0" smtClean="0"/>
              <a:t>Know </a:t>
            </a:r>
            <a:r>
              <a:rPr lang="en-US" sz="2800" dirty="0" smtClean="0"/>
              <a:t>the rules that </a:t>
            </a:r>
            <a:r>
              <a:rPr lang="en-US" sz="2800" dirty="0" smtClean="0"/>
              <a:t>‘</a:t>
            </a:r>
            <a:r>
              <a:rPr lang="en-US" sz="2800" i="1" dirty="0" smtClean="0">
                <a:solidFill>
                  <a:srgbClr val="FF0000"/>
                </a:solidFill>
              </a:rPr>
              <a:t>preserve </a:t>
            </a:r>
            <a:r>
              <a:rPr lang="en-US" sz="2800" i="1" dirty="0" smtClean="0">
                <a:solidFill>
                  <a:srgbClr val="FF0000"/>
                </a:solidFill>
              </a:rPr>
              <a:t>academic </a:t>
            </a:r>
            <a:r>
              <a:rPr lang="en-US" sz="2800" i="1" dirty="0" smtClean="0">
                <a:solidFill>
                  <a:srgbClr val="FF0000"/>
                </a:solidFill>
              </a:rPr>
              <a:t>integrity</a:t>
            </a:r>
            <a:r>
              <a:rPr lang="en-US" sz="2800" dirty="0" smtClean="0"/>
              <a:t>’ </a:t>
            </a:r>
            <a:r>
              <a:rPr lang="en-US" sz="2800" dirty="0" smtClean="0"/>
              <a:t>and abide by them at all times. This includes learning and abiding by rules associated with specific classes, exams and course </a:t>
            </a:r>
            <a:r>
              <a:rPr lang="en-US" sz="2800" dirty="0" smtClean="0"/>
              <a:t>assignments.</a:t>
            </a:r>
            <a:endParaRPr lang="en-US" sz="2800" i="1" dirty="0" smtClean="0"/>
          </a:p>
          <a:p>
            <a:pPr algn="just">
              <a:defRPr/>
            </a:pPr>
            <a:r>
              <a:rPr lang="en-US" sz="2800" dirty="0" smtClean="0"/>
              <a:t>Know </a:t>
            </a:r>
            <a:r>
              <a:rPr lang="en-US" sz="2800" dirty="0" smtClean="0"/>
              <a:t>the </a:t>
            </a:r>
            <a:r>
              <a:rPr lang="en-US" sz="2800" dirty="0" smtClean="0"/>
              <a:t>‘</a:t>
            </a:r>
            <a:r>
              <a:rPr lang="en-US" sz="2800" i="1" dirty="0" smtClean="0">
                <a:solidFill>
                  <a:srgbClr val="FF0000"/>
                </a:solidFill>
              </a:rPr>
              <a:t>consequences </a:t>
            </a:r>
            <a:r>
              <a:rPr lang="en-US" sz="2800" i="1" dirty="0" smtClean="0">
                <a:solidFill>
                  <a:srgbClr val="FF0000"/>
                </a:solidFill>
              </a:rPr>
              <a:t>of </a:t>
            </a:r>
            <a:r>
              <a:rPr lang="en-US" sz="2800" i="1" dirty="0" smtClean="0">
                <a:solidFill>
                  <a:srgbClr val="FF0000"/>
                </a:solidFill>
              </a:rPr>
              <a:t>violating</a:t>
            </a:r>
            <a:r>
              <a:rPr lang="en-US" sz="2800" dirty="0" smtClean="0"/>
              <a:t>’ </a:t>
            </a:r>
            <a:r>
              <a:rPr lang="en-US" sz="2800" dirty="0" smtClean="0"/>
              <a:t>the Academic Integrity </a:t>
            </a:r>
            <a:r>
              <a:rPr lang="en-US" sz="2800" dirty="0" smtClean="0"/>
              <a:t>Policy.</a:t>
            </a:r>
            <a:endParaRPr lang="en-US" sz="2800" i="1" dirty="0" smtClean="0"/>
          </a:p>
          <a:p>
            <a:pPr algn="just">
              <a:defRPr/>
            </a:pPr>
            <a:r>
              <a:rPr lang="en-US" sz="2800" dirty="0" smtClean="0"/>
              <a:t>Know </a:t>
            </a:r>
            <a:r>
              <a:rPr lang="en-US" sz="2800" dirty="0" smtClean="0"/>
              <a:t>the </a:t>
            </a:r>
            <a:r>
              <a:rPr lang="en-US" sz="2800" dirty="0" smtClean="0"/>
              <a:t>‘</a:t>
            </a:r>
            <a:r>
              <a:rPr lang="en-US" sz="2800" i="1" dirty="0" smtClean="0">
                <a:solidFill>
                  <a:srgbClr val="FF0000"/>
                </a:solidFill>
              </a:rPr>
              <a:t>appeal </a:t>
            </a:r>
            <a:r>
              <a:rPr lang="en-US" sz="2800" i="1" dirty="0" smtClean="0">
                <a:solidFill>
                  <a:srgbClr val="FF0000"/>
                </a:solidFill>
              </a:rPr>
              <a:t>rights, and the </a:t>
            </a:r>
            <a:r>
              <a:rPr lang="en-US" sz="2800" i="1" dirty="0" smtClean="0">
                <a:solidFill>
                  <a:srgbClr val="FF0000"/>
                </a:solidFill>
              </a:rPr>
              <a:t>p</a:t>
            </a:r>
            <a:r>
              <a:rPr lang="en-US" sz="2800" i="1" dirty="0" smtClean="0"/>
              <a:t>rocedures</a:t>
            </a:r>
            <a:r>
              <a:rPr lang="en-US" sz="2800" dirty="0" smtClean="0"/>
              <a:t>’ </a:t>
            </a:r>
            <a:r>
              <a:rPr lang="en-US" sz="2800" dirty="0" smtClean="0"/>
              <a:t>to be followed in the event of an </a:t>
            </a:r>
            <a:r>
              <a:rPr lang="en-US" sz="2800" dirty="0" smtClean="0"/>
              <a:t>appeal.</a:t>
            </a:r>
            <a:endParaRPr lang="en-US" sz="2800" i="1" dirty="0" smtClean="0"/>
          </a:p>
          <a:p>
            <a:pPr algn="just">
              <a:defRPr/>
            </a:pPr>
            <a:r>
              <a:rPr lang="en-US" sz="2800" dirty="0" smtClean="0"/>
              <a:t>Foster ‘</a:t>
            </a:r>
            <a:r>
              <a:rPr lang="en-US" sz="2800" i="1" dirty="0" smtClean="0">
                <a:solidFill>
                  <a:srgbClr val="FF0000"/>
                </a:solidFill>
              </a:rPr>
              <a:t>academic integrity</a:t>
            </a:r>
            <a:r>
              <a:rPr lang="en-US" sz="2800" dirty="0" smtClean="0"/>
              <a:t>’ among peers.</a:t>
            </a:r>
            <a:endParaRPr lang="en-US" sz="2800" i="1" dirty="0" smtClean="0"/>
          </a:p>
          <a:p>
            <a:pPr algn="just">
              <a:defRPr/>
            </a:pPr>
            <a:endParaRPr lang="en-US" sz="2800" dirty="0" smtClean="0"/>
          </a:p>
          <a:p>
            <a:pPr algn="just">
              <a:defRPr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0057-2B2F-46F3-9369-BC5C3B38D8D4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924800" cy="5788025"/>
          </a:xfrm>
        </p:spPr>
        <p:txBody>
          <a:bodyPr>
            <a:normAutofit/>
          </a:bodyPr>
          <a:lstStyle/>
          <a:p>
            <a:pPr marL="455613" indent="1588">
              <a:spcAft>
                <a:spcPts val="600"/>
              </a:spcAft>
              <a:buNone/>
            </a:pPr>
            <a:r>
              <a:rPr lang="en-US" sz="2800" dirty="0" smtClean="0"/>
              <a:t>The University emphasizes </a:t>
            </a:r>
            <a:r>
              <a:rPr lang="en-US" sz="2800" b="1" i="1" dirty="0" smtClean="0"/>
              <a:t>responsible citizenship</a:t>
            </a:r>
            <a:r>
              <a:rPr lang="en-US" sz="2800" b="1" dirty="0" smtClean="0"/>
              <a:t> </a:t>
            </a:r>
            <a:r>
              <a:rPr lang="en-US" sz="2800" dirty="0" smtClean="0"/>
              <a:t>and an </a:t>
            </a:r>
            <a:r>
              <a:rPr lang="en-US" sz="2800" b="1" i="1" dirty="0" smtClean="0"/>
              <a:t>awareness of ethical choices </a:t>
            </a:r>
            <a:r>
              <a:rPr lang="en-US" sz="2800" dirty="0" smtClean="0"/>
              <a:t>inherent in human development. </a:t>
            </a:r>
          </a:p>
          <a:p>
            <a:pPr marL="455613" indent="1588">
              <a:spcAft>
                <a:spcPts val="600"/>
              </a:spcAft>
              <a:buNone/>
            </a:pPr>
            <a:r>
              <a:rPr lang="en-US" sz="2800" dirty="0" smtClean="0"/>
              <a:t>Academic </a:t>
            </a:r>
            <a:r>
              <a:rPr lang="en-US" sz="2800" b="1" i="1" dirty="0" smtClean="0"/>
              <a:t>honesty and fairness </a:t>
            </a:r>
            <a:r>
              <a:rPr lang="en-US" sz="2800" dirty="0" smtClean="0"/>
              <a:t>foster ethical standards for all those who depend upon the </a:t>
            </a:r>
            <a:r>
              <a:rPr lang="en-US" sz="2800" b="1" i="1" dirty="0" smtClean="0"/>
              <a:t>integrity of the university, its courses, and its degrees</a:t>
            </a:r>
            <a:r>
              <a:rPr lang="en-US" sz="2800" dirty="0" smtClean="0"/>
              <a:t>. </a:t>
            </a:r>
          </a:p>
          <a:p>
            <a:pPr marL="455613" indent="1588"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FF0000"/>
                </a:solidFill>
              </a:rPr>
              <a:t>University degrees are compromised and the public is defrauded if faculty members or students knowingly or unwittingly allow dishonest acts to be rewarded academically</a:t>
            </a:r>
            <a:r>
              <a:rPr lang="en-US" sz="2800" dirty="0" smtClean="0"/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9A1-1C18-40D4-AEAE-98F1D59EA107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Plagiarism &amp; Cheating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6172200"/>
          </a:xfrm>
        </p:spPr>
        <p:txBody>
          <a:bodyPr>
            <a:noAutofit/>
          </a:bodyPr>
          <a:lstStyle/>
          <a:p>
            <a:pPr marL="274320" indent="-274320">
              <a:defRPr/>
            </a:pPr>
            <a:r>
              <a:rPr lang="en-US" sz="2800" dirty="0" smtClean="0"/>
              <a:t>Many components go into being a good engineering student. </a:t>
            </a:r>
          </a:p>
          <a:p>
            <a:pPr marL="274320" indent="-274320">
              <a:defRPr/>
            </a:pPr>
            <a:endParaRPr lang="en-US" sz="2800" dirty="0" smtClean="0"/>
          </a:p>
          <a:p>
            <a:pPr marL="274320" indent="-274320">
              <a:defRPr/>
            </a:pPr>
            <a:r>
              <a:rPr lang="en-US" sz="2800" dirty="0" smtClean="0"/>
              <a:t>One of the most important, as reflected by the codes of ethics for engineers, is to be </a:t>
            </a:r>
            <a:r>
              <a:rPr lang="en-US" sz="2800" b="1" i="1" dirty="0" smtClean="0"/>
              <a:t>competent</a:t>
            </a:r>
            <a:r>
              <a:rPr lang="en-US" sz="2800" dirty="0" smtClean="0"/>
              <a:t> in your field of engineering.</a:t>
            </a:r>
          </a:p>
          <a:p>
            <a:pPr marL="274320" indent="-274320">
              <a:defRPr/>
            </a:pPr>
            <a:endParaRPr lang="en-US" sz="2800" dirty="0" smtClean="0"/>
          </a:p>
          <a:p>
            <a:pPr marL="274320" indent="-274320">
              <a:defRPr/>
            </a:pPr>
            <a:r>
              <a:rPr lang="en-US" sz="2800" dirty="0" smtClean="0"/>
              <a:t>To be competent, it is </a:t>
            </a:r>
            <a:r>
              <a:rPr lang="en-US" sz="2800" b="1" i="1" dirty="0" smtClean="0"/>
              <a:t>necessary</a:t>
            </a:r>
            <a:r>
              <a:rPr lang="en-US" sz="2800" dirty="0" smtClean="0"/>
              <a:t> that one actually </a:t>
            </a:r>
            <a:r>
              <a:rPr lang="en-US" sz="2800" dirty="0" smtClean="0"/>
              <a:t>‘</a:t>
            </a:r>
            <a:r>
              <a:rPr lang="en-US" sz="2800" b="1" i="1" dirty="0" smtClean="0"/>
              <a:t>knows </a:t>
            </a:r>
            <a:r>
              <a:rPr lang="en-US" sz="2800" b="1" i="1" dirty="0" smtClean="0"/>
              <a:t>what they claim to </a:t>
            </a:r>
            <a:r>
              <a:rPr lang="en-US" sz="2800" b="1" i="1" dirty="0" smtClean="0"/>
              <a:t>know</a:t>
            </a:r>
            <a:r>
              <a:rPr lang="en-US" sz="2800" dirty="0" smtClean="0"/>
              <a:t>’. </a:t>
            </a:r>
            <a:endParaRPr lang="en-US" sz="2800" dirty="0" smtClean="0"/>
          </a:p>
          <a:p>
            <a:pPr marL="274320" indent="-274320">
              <a:defRPr/>
            </a:pPr>
            <a:endParaRPr lang="en-US" sz="2800" dirty="0" smtClean="0"/>
          </a:p>
          <a:p>
            <a:pPr marL="274320" indent="-274320">
              <a:defRPr/>
            </a:pPr>
            <a:r>
              <a:rPr lang="en-US" sz="2800" dirty="0" smtClean="0"/>
              <a:t>Proving to others that you know what you are supposed to know requires </a:t>
            </a:r>
            <a:r>
              <a:rPr lang="en-US" sz="2800" dirty="0" smtClean="0"/>
              <a:t>‘</a:t>
            </a:r>
            <a:r>
              <a:rPr lang="en-US" sz="2800" b="1" i="1" dirty="0" smtClean="0"/>
              <a:t>certification </a:t>
            </a:r>
            <a:r>
              <a:rPr lang="en-US" sz="2800" b="1" i="1" dirty="0" smtClean="0"/>
              <a:t>through a </a:t>
            </a:r>
            <a:r>
              <a:rPr lang="en-US" sz="2800" b="1" i="1" dirty="0" smtClean="0"/>
              <a:t>degre</a:t>
            </a:r>
            <a:r>
              <a:rPr lang="en-US" sz="2800" i="1" dirty="0" smtClean="0"/>
              <a:t>e</a:t>
            </a:r>
            <a:r>
              <a:rPr lang="en-US" sz="2800" dirty="0" smtClean="0"/>
              <a:t>’. </a:t>
            </a: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3B73-22D9-491A-86B5-5492FB8978F9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What students </a:t>
            </a:r>
            <a:r>
              <a:rPr lang="en-US" b="1" dirty="0" smtClean="0"/>
              <a:t>Say…..</a:t>
            </a:r>
            <a:endParaRPr lang="en-US" b="1" dirty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4343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70% of </a:t>
            </a:r>
            <a:r>
              <a:rPr lang="en-US" sz="2800" dirty="0" smtClean="0"/>
              <a:t>high </a:t>
            </a:r>
            <a:r>
              <a:rPr lang="en-US" sz="2800" dirty="0" smtClean="0"/>
              <a:t>school seniors admit to cheating on at least one test </a:t>
            </a:r>
          </a:p>
          <a:p>
            <a:pPr algn="just"/>
            <a:r>
              <a:rPr lang="en-US" sz="2800" dirty="0" smtClean="0"/>
              <a:t>95% of the students who said they cheated were never caught.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An average of 75% of </a:t>
            </a:r>
            <a:r>
              <a:rPr lang="en-US" sz="2800" dirty="0" smtClean="0"/>
              <a:t>students </a:t>
            </a:r>
            <a:r>
              <a:rPr lang="en-US" sz="2800" dirty="0" smtClean="0"/>
              <a:t>report cheating sometime during their </a:t>
            </a:r>
            <a:r>
              <a:rPr lang="en-US" sz="2800" dirty="0" smtClean="0"/>
              <a:t>career</a:t>
            </a: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67C3-F13B-450C-A4F3-73E072639D3B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Academic Dishonesty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600" dirty="0" smtClean="0"/>
              <a:t>	</a:t>
            </a:r>
            <a:r>
              <a:rPr lang="en-US" sz="3600" b="1" dirty="0" smtClean="0"/>
              <a:t>Cheating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3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600" dirty="0" smtClean="0"/>
              <a:t>	</a:t>
            </a:r>
            <a:r>
              <a:rPr lang="en-US" sz="3600" dirty="0" smtClean="0"/>
              <a:t>Cheating </a:t>
            </a:r>
            <a:r>
              <a:rPr lang="en-US" sz="3600" dirty="0" smtClean="0"/>
              <a:t>is the act of obtaining or attempting to obtain </a:t>
            </a:r>
            <a:r>
              <a:rPr lang="en-US" sz="3600" b="1" i="1" dirty="0" smtClean="0">
                <a:solidFill>
                  <a:srgbClr val="FF0000"/>
                </a:solidFill>
              </a:rPr>
              <a:t>credit for academic </a:t>
            </a:r>
            <a:r>
              <a:rPr lang="en-US" sz="3600" dirty="0" smtClean="0"/>
              <a:t>work through the use of any </a:t>
            </a:r>
            <a:r>
              <a:rPr lang="en-US" sz="3600" u="sng" dirty="0" smtClean="0"/>
              <a:t>dishonest, deceptive, or fraudulent means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8ECE-24A7-4A7F-A69E-10A0C23E87C0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32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Cheating is Wrong?</a:t>
            </a:r>
            <a:endParaRPr lang="en-US" b="1" dirty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1022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3600" dirty="0" smtClean="0"/>
              <a:t>	Cheating also undermines the work of fellow students who are honest. 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3600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800" dirty="0" smtClean="0"/>
              <a:t>When you cheat, </a:t>
            </a:r>
            <a:r>
              <a:rPr lang="en-US" sz="2800" i="1" dirty="0" smtClean="0"/>
              <a:t>all the other students who didn’t cheat are penalized</a:t>
            </a:r>
            <a:r>
              <a:rPr lang="en-US" sz="2800" dirty="0" smtClean="0"/>
              <a:t>. They end up getting lower grades. </a:t>
            </a:r>
            <a:endParaRPr lang="en-US" sz="2800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As </a:t>
            </a:r>
            <a:r>
              <a:rPr lang="en-US" sz="2800" dirty="0" smtClean="0"/>
              <a:t>a consequence of lower grades </a:t>
            </a:r>
            <a:r>
              <a:rPr lang="en-US" sz="2800" b="1" i="1" dirty="0" smtClean="0">
                <a:solidFill>
                  <a:srgbClr val="FF0000"/>
                </a:solidFill>
              </a:rPr>
              <a:t>they lose out on scholarships and recommendations</a:t>
            </a:r>
            <a:r>
              <a:rPr lang="en-US" sz="2800" dirty="0" smtClean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B827-6449-4408-845B-83EC405D532E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51CB-C5EA-41CB-A609-68A8A13E5626}" type="datetime1">
              <a:rPr lang="en-US" smtClean="0"/>
              <a:t>3/28/2018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26</a:t>
            </a:fld>
            <a:endParaRPr lang="en-US"/>
          </a:p>
        </p:txBody>
      </p:sp>
      <p:pic>
        <p:nvPicPr>
          <p:cNvPr id="1026" name="Picture 2" descr="Image result for select things for your brother which you for you hadi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418" y="685800"/>
            <a:ext cx="8323652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Cheating vs. Teamwork</a:t>
            </a:r>
            <a:endParaRPr lang="en-US" b="1" dirty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3625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Working on a team for an assigned project is </a:t>
            </a:r>
            <a:r>
              <a:rPr lang="en-US" sz="2800" i="1" dirty="0" smtClean="0"/>
              <a:t>not </a:t>
            </a:r>
            <a:r>
              <a:rPr lang="en-US" sz="2800" dirty="0" smtClean="0"/>
              <a:t>cheating.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However, failing do due your assigned task on an a team project is a form of cheating. It is called </a:t>
            </a:r>
            <a:r>
              <a:rPr lang="en-US" sz="2800" b="1" i="1" dirty="0" smtClean="0"/>
              <a:t>f</a:t>
            </a:r>
            <a:r>
              <a:rPr lang="en-US" sz="2800" b="1" i="1" dirty="0" smtClean="0">
                <a:solidFill>
                  <a:srgbClr val="FF0000"/>
                </a:solidFill>
              </a:rPr>
              <a:t>ree-riding</a:t>
            </a:r>
            <a:r>
              <a:rPr lang="en-US" sz="2800" dirty="0" smtClean="0"/>
              <a:t>, which is benefiting from the work of others without doing any work of your own.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Teamwork is important in engineering, </a:t>
            </a:r>
            <a:r>
              <a:rPr lang="en-US" sz="2800" b="1" dirty="0" smtClean="0">
                <a:solidFill>
                  <a:srgbClr val="FF0000"/>
                </a:solidFill>
              </a:rPr>
              <a:t>but free-riding is wrong</a:t>
            </a:r>
            <a:r>
              <a:rPr lang="en-US" sz="2800" dirty="0" smtClean="0"/>
              <a:t>, since if everyone did it nothing would get done.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C365-08C1-44F2-A4DC-57BD3DCE76A6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Copying</a:t>
            </a:r>
            <a:endParaRPr lang="en-US" b="1" dirty="0"/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dirty="0" smtClean="0"/>
              <a:t>	One obvious type of cheating that we all recognize is copying someone’s work on a homework assignment, exam, or paper. </a:t>
            </a:r>
          </a:p>
          <a:p>
            <a:pPr eaLnBrk="1" hangingPunct="1">
              <a:buFont typeface="Wingdings" pitchFamily="2" charset="2"/>
              <a:buNone/>
            </a:pPr>
            <a:endParaRPr lang="en-US" sz="36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3600" dirty="0" smtClean="0"/>
              <a:t>	Submitting someone’s work as your own is a kind of </a:t>
            </a:r>
            <a:r>
              <a:rPr lang="en-US" sz="3600" b="1" i="1" dirty="0" smtClean="0"/>
              <a:t>cheating</a:t>
            </a:r>
            <a:r>
              <a:rPr lang="en-US" sz="3600" dirty="0" smtClean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AFB0-8803-402A-90E5-118601ACC0C6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Multiple Submissions</a:t>
            </a:r>
            <a:endParaRPr lang="en-US" b="1" dirty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dirty="0" smtClean="0"/>
              <a:t>	Submitting your own work from one class to another class or submitting one piece of work to two distinct classes is a kind of cheating.</a:t>
            </a:r>
          </a:p>
          <a:p>
            <a:pPr eaLnBrk="1" hangingPunct="1">
              <a:buFont typeface="Wingdings" pitchFamily="2" charset="2"/>
              <a:buNone/>
            </a:pPr>
            <a:endParaRPr lang="en-US" sz="36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3600" dirty="0" smtClean="0"/>
              <a:t>	A paper for one class is not a paper for another class.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1B18-FE09-4C4D-93D5-BD220FC83B3A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b="1" dirty="0" smtClean="0"/>
              <a:t>What is Ethics?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Ethos</a:t>
            </a:r>
          </a:p>
          <a:p>
            <a:r>
              <a:rPr lang="en-US" sz="3200" dirty="0" smtClean="0"/>
              <a:t>Character or Way of Living</a:t>
            </a:r>
          </a:p>
          <a:p>
            <a:pPr algn="just"/>
            <a:r>
              <a:rPr lang="en-US" sz="3200" dirty="0" smtClean="0">
                <a:solidFill>
                  <a:srgbClr val="FF0000"/>
                </a:solidFill>
              </a:rPr>
              <a:t>Moral </a:t>
            </a:r>
            <a:r>
              <a:rPr lang="en-US" sz="3200" dirty="0" smtClean="0">
                <a:solidFill>
                  <a:srgbClr val="FF0000"/>
                </a:solidFill>
              </a:rPr>
              <a:t>principles that govern a person's </a:t>
            </a:r>
            <a:r>
              <a:rPr lang="en-US" sz="3200" dirty="0" smtClean="0">
                <a:solidFill>
                  <a:srgbClr val="FF0000"/>
                </a:solidFill>
              </a:rPr>
              <a:t>behavior </a:t>
            </a:r>
            <a:r>
              <a:rPr lang="en-US" sz="3200" dirty="0" smtClean="0">
                <a:solidFill>
                  <a:srgbClr val="FF0000"/>
                </a:solidFill>
              </a:rPr>
              <a:t>or the conducting of an activity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In Philosophy: </a:t>
            </a:r>
          </a:p>
          <a:p>
            <a:pPr algn="just">
              <a:buNone/>
            </a:pPr>
            <a:r>
              <a:rPr lang="en-US" sz="3200" dirty="0"/>
              <a:t>	</a:t>
            </a:r>
            <a:r>
              <a:rPr lang="en-US" sz="3200" dirty="0" smtClean="0"/>
              <a:t>	- Standard responses in necessity or time of action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- Study of own ethical standards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C18C-FF3E-43E4-ABEC-12C6EEDCCFC0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Unauthorized 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362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</a:t>
            </a:r>
            <a:r>
              <a:rPr lang="en-US" sz="3600" dirty="0" smtClean="0"/>
              <a:t>Using sources that one is not allowed to use as deemed by the instructor or the university as a whole is a kind of cheating, </a:t>
            </a:r>
            <a:r>
              <a:rPr lang="en-US" sz="3600" b="1" i="1" dirty="0" smtClean="0"/>
              <a:t>such as solution manuals</a:t>
            </a:r>
            <a:r>
              <a:rPr lang="en-US" sz="3600" dirty="0" smtClean="0"/>
              <a:t>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3600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600" dirty="0" smtClean="0"/>
              <a:t>	Also a text message from your friend with the answer to a question on the exam is a form of cheating.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35F8-8F56-499D-ABDB-7F38A9966066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Altering Grades</a:t>
            </a:r>
            <a:endParaRPr lang="en-US" b="1" dirty="0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36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3600" dirty="0" smtClean="0"/>
              <a:t>	Altering your grade in any way is a form of cheating. 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3600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en-US" sz="3600" dirty="0" smtClean="0"/>
              <a:t>	If you are given a C on your homework, paper, or exam and then you change your grade to a B+, you have cheated.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C85-A5BC-438D-8915-75F60B09220D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Surrogate</a:t>
            </a:r>
            <a:endParaRPr lang="en-US" b="1" dirty="0"/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dirty="0" smtClean="0"/>
              <a:t>	Surrogate </a:t>
            </a:r>
            <a:r>
              <a:rPr lang="en-US" sz="3600" dirty="0" smtClean="0"/>
              <a:t>(substitute) cheating </a:t>
            </a:r>
            <a:r>
              <a:rPr lang="en-US" sz="3600" dirty="0" smtClean="0"/>
              <a:t>occurs when someone else either does your homework, takes an exam for you, or writes your paper.</a:t>
            </a:r>
          </a:p>
          <a:p>
            <a:pPr eaLnBrk="1" hangingPunct="1">
              <a:buFont typeface="Wingdings" pitchFamily="2" charset="2"/>
              <a:buNone/>
            </a:pPr>
            <a:endParaRPr lang="en-US" sz="36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3600" dirty="0" smtClean="0"/>
              <a:t>	Doing someone’s work for them is a kind of cheating.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D6FA-ACA0-4CC7-8193-406FDF6994FE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Why is Cheating Wrong?</a:t>
            </a:r>
            <a:endParaRPr lang="en-US" b="1" dirty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36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3600" dirty="0" smtClean="0"/>
              <a:t>	Cheating undermines the credibility of the university and the degrees it awards. </a:t>
            </a:r>
          </a:p>
          <a:p>
            <a:pPr eaLnBrk="1" hangingPunct="1">
              <a:buFont typeface="Wingdings" pitchFamily="2" charset="2"/>
              <a:buNone/>
            </a:pPr>
            <a:endParaRPr lang="en-US" sz="36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800" u="sng" dirty="0" smtClean="0"/>
              <a:t>If too many people cheat at </a:t>
            </a:r>
            <a:r>
              <a:rPr lang="en-US" sz="2800" u="sng" dirty="0" smtClean="0"/>
              <a:t>UET, </a:t>
            </a:r>
            <a:r>
              <a:rPr lang="en-US" sz="2800" u="sng" dirty="0" smtClean="0"/>
              <a:t>then the degrees awarded by </a:t>
            </a:r>
            <a:r>
              <a:rPr lang="en-US" sz="2800" u="sng" dirty="0" smtClean="0"/>
              <a:t>UET </a:t>
            </a:r>
            <a:r>
              <a:rPr lang="en-US" sz="2800" u="sng" dirty="0" smtClean="0"/>
              <a:t>won’t certify that its students are competent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b="1" u="sng" dirty="0" smtClean="0">
                <a:solidFill>
                  <a:srgbClr val="FF0000"/>
                </a:solidFill>
              </a:rPr>
              <a:t>So</a:t>
            </a:r>
            <a:r>
              <a:rPr lang="en-US" sz="2800" b="1" u="sng" dirty="0" smtClean="0">
                <a:solidFill>
                  <a:srgbClr val="FF0000"/>
                </a:solidFill>
              </a:rPr>
              <a:t>, by cheating you not only hurt yourself, you also hurt others</a:t>
            </a:r>
            <a:r>
              <a:rPr lang="en-US" sz="2800" dirty="0" smtClean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84DA-510E-42DD-94A5-26CE3606F03D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Ethics – Courage &amp; Integrity</a:t>
            </a:r>
            <a:endParaRPr lang="en-US" b="1" dirty="0"/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As we will be seeing more and more being </a:t>
            </a:r>
            <a:r>
              <a:rPr lang="en-US" sz="2800" b="1" dirty="0" smtClean="0"/>
              <a:t>ethical requires</a:t>
            </a:r>
            <a:r>
              <a:rPr lang="en-US" sz="2800" dirty="0" smtClean="0"/>
              <a:t>:</a:t>
            </a:r>
          </a:p>
          <a:p>
            <a:pPr eaLnBrk="1" hangingPunct="1"/>
            <a:endParaRPr lang="en-US" sz="2800" dirty="0" smtClean="0"/>
          </a:p>
          <a:p>
            <a:pPr lvl="1" eaLnBrk="1" hangingPunct="1"/>
            <a:r>
              <a:rPr lang="en-US" sz="2800" b="1" dirty="0" smtClean="0">
                <a:solidFill>
                  <a:srgbClr val="FF0000"/>
                </a:solidFill>
              </a:rPr>
              <a:t>Courage</a:t>
            </a:r>
            <a:r>
              <a:rPr lang="en-US" sz="2800" dirty="0" smtClean="0"/>
              <a:t> to do the right thing the situation calls </a:t>
            </a:r>
            <a:r>
              <a:rPr lang="en-US" sz="2800" dirty="0" smtClean="0"/>
              <a:t>for…….</a:t>
            </a:r>
            <a:endParaRPr lang="en-US" sz="2800" dirty="0" smtClean="0"/>
          </a:p>
          <a:p>
            <a:pPr lvl="1" eaLnBrk="1" hangingPunct="1"/>
            <a:endParaRPr lang="en-US" sz="2800" dirty="0" smtClean="0"/>
          </a:p>
          <a:p>
            <a:pPr lvl="1" eaLnBrk="1" hangingPunct="1">
              <a:buFont typeface="Wingdings 2" pitchFamily="-107" charset="2"/>
              <a:buNone/>
            </a:pPr>
            <a:r>
              <a:rPr lang="en-US" sz="2800" dirty="0" smtClean="0"/>
              <a:t>&amp;&amp;&amp;&amp;&amp;</a:t>
            </a:r>
            <a:endParaRPr lang="en-US" sz="2800" dirty="0" smtClean="0"/>
          </a:p>
          <a:p>
            <a:pPr lvl="1" eaLnBrk="1" hangingPunct="1"/>
            <a:endParaRPr lang="en-US" sz="2800" dirty="0" smtClean="0"/>
          </a:p>
          <a:p>
            <a:pPr lvl="1" eaLnBrk="1" hangingPunct="1"/>
            <a:r>
              <a:rPr lang="en-US" sz="2800" dirty="0" smtClean="0">
                <a:solidFill>
                  <a:srgbClr val="FF0000"/>
                </a:solidFill>
              </a:rPr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integrity</a:t>
            </a:r>
            <a:r>
              <a:rPr lang="en-US" sz="2800" dirty="0" smtClean="0">
                <a:solidFill>
                  <a:srgbClr val="FF0000"/>
                </a:solidFill>
              </a:rPr>
              <a:t> to withstand the pressures that push you in the wrong direction. 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9BA4-749E-4409-8A93-B4FACF47FF04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667000"/>
            <a:ext cx="4191000" cy="114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 smtClean="0"/>
              <a:t>Thank You……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3E9A-C90A-478D-B209-E15374B817C2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Relationship of Ethics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Ethics and Feelings</a:t>
            </a:r>
          </a:p>
          <a:p>
            <a:pPr>
              <a:buNone/>
            </a:pPr>
            <a:r>
              <a:rPr lang="en-US" sz="3200" dirty="0"/>
              <a:t> 	</a:t>
            </a:r>
            <a:r>
              <a:rPr lang="en-US" sz="3200" dirty="0" smtClean="0"/>
              <a:t>	- Attitude?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- Behavior?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- Thinking?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- Feeling?</a:t>
            </a:r>
          </a:p>
          <a:p>
            <a:pPr>
              <a:buNone/>
            </a:pPr>
            <a:r>
              <a:rPr lang="en-US" sz="3200" dirty="0"/>
              <a:t>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Your answer??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FDB5-92B5-435D-96C6-1898E303452C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r>
              <a:rPr lang="en-US" sz="2800" dirty="0" smtClean="0"/>
              <a:t>Ethics with religion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- Is religion linked with Ethics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- ????</a:t>
            </a:r>
          </a:p>
          <a:p>
            <a:r>
              <a:rPr lang="en-US" sz="2800" dirty="0" smtClean="0"/>
              <a:t>Ethics and Law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- Ethics not linked to Law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- ???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b="1" dirty="0" smtClean="0"/>
              <a:t>Law</a:t>
            </a:r>
            <a:r>
              <a:rPr lang="en-US" sz="2800" dirty="0" smtClean="0"/>
              <a:t>: Man is guilty, if he violates others right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b="1" dirty="0" smtClean="0"/>
              <a:t>Ethics</a:t>
            </a:r>
            <a:r>
              <a:rPr lang="en-US" sz="2800" dirty="0" smtClean="0"/>
              <a:t>: Man is guilty, if he even think of doing so….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Law is sometimes difficult and slow in case of New Problems……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3AD5-2697-4F8B-B27A-F515317F63C0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Ethics 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Ethics consists principal of Natural Justice:</a:t>
            </a:r>
          </a:p>
          <a:p>
            <a:r>
              <a:rPr lang="en-US" sz="3600" b="1" dirty="0" smtClean="0"/>
              <a:t>Bias Rule</a:t>
            </a:r>
            <a:r>
              <a:rPr lang="en-US" sz="3600" dirty="0" smtClean="0"/>
              <a:t>: No one can be judged of his own actions</a:t>
            </a:r>
          </a:p>
          <a:p>
            <a:r>
              <a:rPr lang="en-US" sz="3600" b="1" dirty="0" smtClean="0"/>
              <a:t>Hearing Rule</a:t>
            </a:r>
            <a:r>
              <a:rPr lang="en-US" sz="3600" dirty="0" smtClean="0"/>
              <a:t>: Listen to the culprit</a:t>
            </a:r>
          </a:p>
          <a:p>
            <a:r>
              <a:rPr lang="en-US" sz="3600" b="1" dirty="0" smtClean="0"/>
              <a:t>Evidence Rule</a:t>
            </a:r>
            <a:r>
              <a:rPr lang="en-US" sz="3600" dirty="0" smtClean="0"/>
              <a:t>: Take evidence against culprit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E971-2B0A-4664-B130-76197911DDE2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 smtClean="0"/>
              <a:t>Ethics and Social Norms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10600" cy="43891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Society and Norms: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- Like in Muslims 3 cards for divorce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/>
              <a:t>- No such thing in any other community</a:t>
            </a: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3E69-E678-4635-82E8-465CB0C639CD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51CB-C5EA-41CB-A609-68A8A13E5626}" type="datetime1">
              <a:rPr lang="en-US" smtClean="0"/>
              <a:t>3/28/2018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 descr="Image result for select things for your brother which you for you hadi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418" y="685800"/>
            <a:ext cx="8323652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Ethics and Morality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389120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/>
              <a:t>Morality</a:t>
            </a:r>
            <a:r>
              <a:rPr lang="en-US" sz="3200" dirty="0" smtClean="0"/>
              <a:t>: It is set of commitments of a person</a:t>
            </a:r>
            <a:r>
              <a:rPr lang="en-US" sz="3200" dirty="0" smtClean="0"/>
              <a:t> </a:t>
            </a:r>
            <a:r>
              <a:rPr lang="en-US" sz="3200" dirty="0" smtClean="0"/>
              <a:t>. </a:t>
            </a:r>
          </a:p>
          <a:p>
            <a:pPr>
              <a:buNone/>
            </a:pPr>
            <a:r>
              <a:rPr lang="en-US" sz="3200" dirty="0" smtClean="0"/>
              <a:t>	Principles </a:t>
            </a:r>
            <a:r>
              <a:rPr lang="en-US" sz="3200" dirty="0" smtClean="0"/>
              <a:t>concerning the distinction between right and wrong or good and bad </a:t>
            </a:r>
            <a:r>
              <a:rPr lang="en-US" sz="3200" dirty="0" smtClean="0"/>
              <a:t>behavior</a:t>
            </a:r>
          </a:p>
          <a:p>
            <a:pPr>
              <a:buNone/>
            </a:pPr>
            <a:endParaRPr lang="en-US" sz="3200" dirty="0"/>
          </a:p>
          <a:p>
            <a:r>
              <a:rPr lang="en-US" sz="3200" b="1" dirty="0" smtClean="0"/>
              <a:t>Ethics</a:t>
            </a:r>
            <a:r>
              <a:rPr lang="en-US" sz="3200" dirty="0" smtClean="0"/>
              <a:t>: Commitments of a person plus other people</a:t>
            </a:r>
          </a:p>
          <a:p>
            <a:pPr>
              <a:buNone/>
            </a:pPr>
            <a:r>
              <a:rPr lang="en-US" sz="3200" dirty="0" smtClean="0"/>
              <a:t>	Moral </a:t>
            </a:r>
            <a:r>
              <a:rPr lang="en-US" sz="3200" dirty="0" smtClean="0"/>
              <a:t>principles that govern a person's </a:t>
            </a:r>
            <a:r>
              <a:rPr lang="en-US" sz="3200" dirty="0" smtClean="0"/>
              <a:t>behavior </a:t>
            </a:r>
            <a:r>
              <a:rPr lang="en-US" sz="3200" dirty="0" smtClean="0"/>
              <a:t>or the conducting of an activity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C63F-B67F-40F4-9B8B-0BC3210B0567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8A2F-6A49-468F-B64D-8B7750FBFB0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376</TotalTime>
  <Words>1165</Words>
  <Application>Microsoft Office PowerPoint</Application>
  <PresentationFormat>On-screen Show (4:3)</PresentationFormat>
  <Paragraphs>255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Flow</vt:lpstr>
      <vt:lpstr>Professional Ethics</vt:lpstr>
      <vt:lpstr>Contents</vt:lpstr>
      <vt:lpstr>What is Ethics?</vt:lpstr>
      <vt:lpstr>Relationship of Ethics</vt:lpstr>
      <vt:lpstr>Slide 5</vt:lpstr>
      <vt:lpstr>Ethics Rules</vt:lpstr>
      <vt:lpstr>Ethics and Social Norms</vt:lpstr>
      <vt:lpstr>Slide 8</vt:lpstr>
      <vt:lpstr>Ethics and Morality</vt:lpstr>
      <vt:lpstr>Branches of Ethics</vt:lpstr>
      <vt:lpstr>Ethics in human life</vt:lpstr>
      <vt:lpstr>School of Ethics</vt:lpstr>
      <vt:lpstr>Human Values</vt:lpstr>
      <vt:lpstr>Professional Ethics (latest Concerns)</vt:lpstr>
      <vt:lpstr>Slide 15</vt:lpstr>
      <vt:lpstr>Code of Ethics for Engineers </vt:lpstr>
      <vt:lpstr>Impediments to Responsible actions</vt:lpstr>
      <vt:lpstr>Slide 18</vt:lpstr>
      <vt:lpstr>Ethics…Environmental Issues </vt:lpstr>
      <vt:lpstr>Students Have a Code of Ethics Too</vt:lpstr>
      <vt:lpstr>Slide 21</vt:lpstr>
      <vt:lpstr>Plagiarism &amp; Cheating</vt:lpstr>
      <vt:lpstr>What students Say…..</vt:lpstr>
      <vt:lpstr>Academic Dishonesty</vt:lpstr>
      <vt:lpstr>Cheating is Wrong?</vt:lpstr>
      <vt:lpstr>Slide 26</vt:lpstr>
      <vt:lpstr>Cheating vs. Teamwork</vt:lpstr>
      <vt:lpstr>Copying</vt:lpstr>
      <vt:lpstr>Multiple Submissions</vt:lpstr>
      <vt:lpstr>Unauthorized Sources</vt:lpstr>
      <vt:lpstr>Altering Grades</vt:lpstr>
      <vt:lpstr>Surrogate</vt:lpstr>
      <vt:lpstr>Why is Cheating Wrong?</vt:lpstr>
      <vt:lpstr>Ethics – Courage &amp; Integrity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Ethics</dc:title>
  <dc:creator>Mirza</dc:creator>
  <cp:lastModifiedBy>Mirza</cp:lastModifiedBy>
  <cp:revision>38</cp:revision>
  <dcterms:created xsi:type="dcterms:W3CDTF">2018-03-28T06:27:29Z</dcterms:created>
  <dcterms:modified xsi:type="dcterms:W3CDTF">2018-03-28T12:43:46Z</dcterms:modified>
</cp:coreProperties>
</file>